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B376B-4AFA-4201-9B63-FFFC211E8D7E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0F22-CD64-4252-AA96-DB38CF9CC9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графика\Design-img-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85728"/>
            <a:ext cx="3929090" cy="392909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 rot="20218221">
            <a:off x="246779" y="1476018"/>
            <a:ext cx="37167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РАСТРОВАЯ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318237">
            <a:off x="1397861" y="4931052"/>
            <a:ext cx="3714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ВЕКТОРНАЯ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451005">
            <a:off x="2361555" y="2967335"/>
            <a:ext cx="636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5357826"/>
            <a:ext cx="29664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ГРАФИКА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5" name="Picture 15" descr="nature_2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785926"/>
            <a:ext cx="5232989" cy="392590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762000" y="5578475"/>
            <a:ext cx="6888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928662" y="5643578"/>
            <a:ext cx="70881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Для обработки таких файлов используют такие редакторы, как: </a:t>
            </a:r>
            <a:r>
              <a:rPr lang="ru-RU" sz="3200" b="1" dirty="0" err="1">
                <a:solidFill>
                  <a:srgbClr val="F81A64"/>
                </a:solidFill>
              </a:rPr>
              <a:t>Paint</a:t>
            </a:r>
            <a:r>
              <a:rPr lang="ru-RU" sz="3200" b="1" dirty="0">
                <a:solidFill>
                  <a:srgbClr val="F81A64"/>
                </a:solidFill>
              </a:rPr>
              <a:t>, </a:t>
            </a:r>
            <a:r>
              <a:rPr lang="ru-RU" sz="3200" b="1" dirty="0" err="1">
                <a:solidFill>
                  <a:srgbClr val="F81A64"/>
                </a:solidFill>
              </a:rPr>
              <a:t>Photoshop</a:t>
            </a:r>
            <a:endParaRPr lang="ru-RU" sz="3200" b="1" dirty="0">
              <a:solidFill>
                <a:srgbClr val="F81A64"/>
              </a:solidFill>
            </a:endParaRPr>
          </a:p>
        </p:txBody>
      </p:sp>
      <p:pic>
        <p:nvPicPr>
          <p:cNvPr id="35853" name="Picture 13" descr="д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8838" y="4157663"/>
            <a:ext cx="552450" cy="4476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142852"/>
            <a:ext cx="4341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РАСТРОВАЯ ГРАФИКА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42844" y="2000240"/>
            <a:ext cx="364333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Calibri" pitchFamily="34" charset="0"/>
              </a:rPr>
              <a:t>Каждый пиксель может принимать любой цвет из палитры, содержащей десятки тысяч цветов, поэтому растровые изображения обеспечивают высокую точность передачи цветов и полутонов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785794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Times New Roman" pitchFamily="18" charset="0"/>
                <a:cs typeface="Calibri" pitchFamily="34" charset="0"/>
              </a:rPr>
              <a:t>Растровое изображение создается с использованием точек различного цвета (</a:t>
            </a:r>
            <a:r>
              <a:rPr lang="ru-RU" sz="2400" b="1" dirty="0" smtClean="0">
                <a:solidFill>
                  <a:srgbClr val="FF0000"/>
                </a:solidFill>
                <a:ea typeface="Times New Roman" pitchFamily="18" charset="0"/>
                <a:cs typeface="Calibri" pitchFamily="34" charset="0"/>
              </a:rPr>
              <a:t>пикселей</a:t>
            </a:r>
            <a:r>
              <a:rPr lang="ru-RU" sz="2400" b="1" dirty="0" smtClean="0">
                <a:ea typeface="Times New Roman" pitchFamily="18" charset="0"/>
                <a:cs typeface="Calibri" pitchFamily="34" charset="0"/>
              </a:rPr>
              <a:t>), которые образуют строки и столбцы. </a:t>
            </a:r>
            <a:endParaRPr lang="ru-RU" sz="2400" b="1" dirty="0" smtClean="0"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23888" y="346075"/>
            <a:ext cx="799147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Растровые изображения очень хорошо передают реальные образы. Они замечательно подходят для фотографий, картин и в других случаях, когда требуется максимальная "естественность". 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Такие изображения легко выводить на монитор или принтер, поскольку эти устройства тоже основаны на растровом принципе. </a:t>
            </a:r>
          </a:p>
        </p:txBody>
      </p:sp>
      <p:pic>
        <p:nvPicPr>
          <p:cNvPr id="12300" name="Picture 12" descr="11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571876"/>
            <a:ext cx="3384550" cy="253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57158" y="285728"/>
            <a:ext cx="84280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Одной из главных проблем растровых </a:t>
            </a:r>
            <a:r>
              <a:rPr lang="ru-RU" sz="2400" b="1" dirty="0" smtClean="0"/>
              <a:t>изображений </a:t>
            </a:r>
            <a:r>
              <a:rPr lang="ru-RU" sz="2400" b="1" dirty="0"/>
              <a:t>является </a:t>
            </a:r>
            <a:r>
              <a:rPr lang="ru-RU" sz="2400" b="1" dirty="0">
                <a:solidFill>
                  <a:srgbClr val="F81A64"/>
                </a:solidFill>
              </a:rPr>
              <a:t>масштабирование</a:t>
            </a:r>
            <a:r>
              <a:rPr lang="ru-RU" sz="2000" b="1" dirty="0"/>
              <a:t>: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298450" y="1220788"/>
            <a:ext cx="847248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при существенном увеличении изображения появляется зернистость, ступенчатость,  картинка может превратиться в набор неряшливых квадратов (увеличенных пикселей</a:t>
            </a:r>
            <a:r>
              <a:rPr lang="ru-RU" sz="2000" b="1" dirty="0"/>
              <a:t>).</a:t>
            </a:r>
          </a:p>
          <a:p>
            <a:pPr>
              <a:spcBef>
                <a:spcPct val="50000"/>
              </a:spcBef>
            </a:pPr>
            <a:endParaRPr lang="ru-RU" sz="2000" dirty="0"/>
          </a:p>
        </p:txBody>
      </p:sp>
      <p:pic>
        <p:nvPicPr>
          <p:cNvPr id="37903" name="Picture 15" descr="rastr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928934"/>
            <a:ext cx="4117975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82600" y="482600"/>
            <a:ext cx="83423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при большом уменьшении существенно снижается количество точек, поэтому исчезают наиболее мелкие детали, происходит потеря четкости.</a:t>
            </a:r>
          </a:p>
        </p:txBody>
      </p:sp>
      <p:pic>
        <p:nvPicPr>
          <p:cNvPr id="62471" name="Picture 7" descr="20_01_1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1852613"/>
            <a:ext cx="4135291" cy="4076717"/>
          </a:xfrm>
          <a:prstGeom prst="rect">
            <a:avLst/>
          </a:prstGeom>
          <a:noFill/>
        </p:spPr>
      </p:pic>
      <p:pic>
        <p:nvPicPr>
          <p:cNvPr id="62472" name="Picture 8" descr="20_01_16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5913" y="3516313"/>
            <a:ext cx="1136650" cy="1120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графика\1207119988-orel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381885" cy="4714908"/>
          </a:xfrm>
          <a:prstGeom prst="rect">
            <a:avLst/>
          </a:prstGeom>
          <a:noFill/>
        </p:spPr>
      </p:pic>
      <p:sp>
        <p:nvSpPr>
          <p:cNvPr id="79879" name="Text Box 7"/>
          <p:cNvSpPr txBox="1">
            <a:spLocks noChangeArrowheads="1"/>
          </p:cNvSpPr>
          <p:nvPr/>
        </p:nvSpPr>
        <p:spPr bwMode="auto">
          <a:xfrm>
            <a:off x="4643438" y="285728"/>
            <a:ext cx="407351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81A64"/>
                </a:solidFill>
              </a:rPr>
              <a:t>ВЕКТОРНАЯ ГРАФИКА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рассматривается как графический объект, представляющий собой совокупность  </a:t>
            </a:r>
            <a:r>
              <a:rPr lang="ru-RU" sz="2400" b="1" dirty="0">
                <a:solidFill>
                  <a:srgbClr val="F81A64"/>
                </a:solidFill>
              </a:rPr>
              <a:t>графических примитивов</a:t>
            </a:r>
            <a:r>
              <a:rPr lang="ru-RU" sz="2400" b="1" dirty="0"/>
              <a:t> (точек, линий, прямоугольников, окружностей и т.д.) и описывающих их </a:t>
            </a:r>
            <a:r>
              <a:rPr lang="ru-RU" sz="2400" b="1" dirty="0">
                <a:solidFill>
                  <a:srgbClr val="F81A64"/>
                </a:solidFill>
              </a:rPr>
              <a:t>математических формул.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5143512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Положение  и форма графического объекта задается в системе графических координат, связанных с экраном.</a:t>
            </a:r>
          </a:p>
          <a:p>
            <a:r>
              <a:rPr lang="ru-RU" sz="2400" b="1" dirty="0" smtClean="0"/>
              <a:t>Обычно начало координат расположено в верхнем левом углу </a:t>
            </a:r>
            <a:r>
              <a:rPr lang="ru-RU" sz="2400" b="1" dirty="0" smtClean="0"/>
              <a:t>экрана.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7620" y="4643446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42844" y="215900"/>
            <a:ext cx="90011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dirty="0" smtClean="0"/>
          </a:p>
          <a:p>
            <a:pPr>
              <a:spcBef>
                <a:spcPct val="50000"/>
              </a:spcBef>
            </a:pPr>
            <a:r>
              <a:rPr lang="ru-RU" sz="2400" b="1" dirty="0" smtClean="0"/>
              <a:t>Например</a:t>
            </a:r>
            <a:r>
              <a:rPr lang="ru-RU" sz="2400" b="1" dirty="0"/>
              <a:t>,</a:t>
            </a:r>
            <a:br>
              <a:rPr lang="ru-RU" sz="2400" b="1" dirty="0"/>
            </a:br>
            <a:r>
              <a:rPr lang="ru-RU" sz="2400" b="1" dirty="0"/>
              <a:t> графический примитив </a:t>
            </a:r>
            <a:r>
              <a:rPr lang="ru-RU" sz="2400" b="1" u="sng" dirty="0"/>
              <a:t>точка</a:t>
            </a:r>
            <a:r>
              <a:rPr lang="ru-RU" sz="2400" b="1" dirty="0"/>
              <a:t> задаётся своими координатами (</a:t>
            </a:r>
            <a:r>
              <a:rPr lang="ru-RU" sz="2400" b="1" dirty="0" smtClean="0"/>
              <a:t>Х,У</a:t>
            </a:r>
            <a:r>
              <a:rPr lang="ru-RU" sz="2400" b="1" dirty="0"/>
              <a:t>),</a:t>
            </a:r>
            <a:br>
              <a:rPr lang="ru-RU" sz="2400" b="1" dirty="0"/>
            </a:br>
            <a:r>
              <a:rPr lang="ru-RU" sz="2400" b="1" dirty="0"/>
              <a:t> </a:t>
            </a:r>
            <a:r>
              <a:rPr lang="ru-RU" sz="2400" b="1" u="sng" dirty="0"/>
              <a:t>линия -</a:t>
            </a:r>
            <a:r>
              <a:rPr lang="ru-RU" sz="2400" b="1" dirty="0"/>
              <a:t> координатами начала (Х1,У1) и конца (Х2,У2), </a:t>
            </a:r>
          </a:p>
          <a:p>
            <a:pPr>
              <a:spcBef>
                <a:spcPct val="50000"/>
              </a:spcBef>
            </a:pPr>
            <a:r>
              <a:rPr lang="ru-RU" sz="2400" b="1" u="sng" dirty="0"/>
              <a:t>окружность</a:t>
            </a:r>
            <a:r>
              <a:rPr lang="ru-RU" sz="2400" b="1" dirty="0"/>
              <a:t> - координатами центра (Х, У) и радиусом (R), </a:t>
            </a:r>
            <a:br>
              <a:rPr lang="ru-RU" sz="2400" b="1" dirty="0"/>
            </a:br>
            <a:r>
              <a:rPr lang="ru-RU" sz="2400" b="1" u="sng" dirty="0"/>
              <a:t>прямоугольник</a:t>
            </a:r>
            <a:r>
              <a:rPr lang="ru-RU" sz="2400" b="1" dirty="0"/>
              <a:t> – координатами диагонали (Х1, У1) (Х2, У2) и т.д. </a:t>
            </a:r>
            <a:br>
              <a:rPr lang="ru-RU" sz="2400" b="1" dirty="0"/>
            </a:br>
            <a:r>
              <a:rPr lang="ru-RU" sz="2400" b="1" dirty="0"/>
              <a:t>Кроме того, для каждой линии указывается ее тип (сплошная, пунктирная), толщина и цвет. </a:t>
            </a:r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flipV="1">
            <a:off x="904875" y="4391025"/>
            <a:ext cx="0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 flipV="1">
            <a:off x="831850" y="6018213"/>
            <a:ext cx="5465763" cy="44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2830513" y="4662488"/>
            <a:ext cx="1655762" cy="936625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4" name="Line 8"/>
          <p:cNvSpPr>
            <a:spLocks noChangeShapeType="1"/>
          </p:cNvSpPr>
          <p:nvPr/>
        </p:nvSpPr>
        <p:spPr bwMode="auto">
          <a:xfrm flipV="1">
            <a:off x="2844800" y="4691063"/>
            <a:ext cx="1655763" cy="936625"/>
          </a:xfrm>
          <a:prstGeom prst="line">
            <a:avLst/>
          </a:prstGeom>
          <a:noFill/>
          <a:ln w="9525">
            <a:solidFill>
              <a:srgbClr val="F9374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05" name="Oval 9"/>
          <p:cNvSpPr>
            <a:spLocks noChangeArrowheads="1"/>
          </p:cNvSpPr>
          <p:nvPr/>
        </p:nvSpPr>
        <p:spPr bwMode="auto">
          <a:xfrm>
            <a:off x="5146675" y="4662488"/>
            <a:ext cx="936625" cy="936625"/>
          </a:xfrm>
          <a:prstGeom prst="ellipse">
            <a:avLst/>
          </a:prstGeom>
          <a:solidFill>
            <a:srgbClr val="F9EA7F"/>
          </a:solidFill>
          <a:ln w="9525">
            <a:solidFill>
              <a:srgbClr val="00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6" name="Line 10"/>
          <p:cNvSpPr>
            <a:spLocks noChangeShapeType="1"/>
          </p:cNvSpPr>
          <p:nvPr/>
        </p:nvSpPr>
        <p:spPr bwMode="auto">
          <a:xfrm flipV="1">
            <a:off x="5649913" y="4806950"/>
            <a:ext cx="2889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6083300" y="5957888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X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762000" y="615632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0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09" name="Text Box 13"/>
          <p:cNvSpPr txBox="1">
            <a:spLocks noChangeArrowheads="1"/>
          </p:cNvSpPr>
          <p:nvPr/>
        </p:nvSpPr>
        <p:spPr bwMode="auto">
          <a:xfrm>
            <a:off x="2139950" y="5589588"/>
            <a:ext cx="1577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</a:t>
            </a:r>
            <a:r>
              <a:rPr lang="en-US" sz="1800" b="1">
                <a:solidFill>
                  <a:schemeClr val="accent2"/>
                </a:solidFill>
              </a:rPr>
              <a:t>A (x1,y1)</a:t>
            </a:r>
            <a:endParaRPr lang="ru-RU" sz="1800" b="1">
              <a:solidFill>
                <a:schemeClr val="accent2"/>
              </a:solidFill>
            </a:endParaRPr>
          </a:p>
        </p:txBody>
      </p:sp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3922713" y="4343400"/>
            <a:ext cx="157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</a:t>
            </a:r>
            <a:r>
              <a:rPr lang="en-US" sz="1800" b="1">
                <a:solidFill>
                  <a:schemeClr val="accent2"/>
                </a:solidFill>
              </a:rPr>
              <a:t>B (x2,y2)</a:t>
            </a:r>
            <a:endParaRPr lang="ru-RU" sz="1800" b="1">
              <a:solidFill>
                <a:schemeClr val="accent2"/>
              </a:solidFill>
            </a:endParaRP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5245100" y="5067300"/>
            <a:ext cx="157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O (x,y)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5518150" y="4665663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R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438150" y="4027488"/>
            <a:ext cx="358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y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14" name="Line 18"/>
          <p:cNvSpPr>
            <a:spLocks noChangeShapeType="1"/>
          </p:cNvSpPr>
          <p:nvPr/>
        </p:nvSpPr>
        <p:spPr bwMode="auto">
          <a:xfrm flipV="1">
            <a:off x="1566863" y="4445000"/>
            <a:ext cx="712787" cy="1300163"/>
          </a:xfrm>
          <a:prstGeom prst="line">
            <a:avLst/>
          </a:prstGeom>
          <a:noFill/>
          <a:ln w="38100">
            <a:solidFill>
              <a:srgbClr val="F9374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0915" name="Text Box 19"/>
          <p:cNvSpPr txBox="1">
            <a:spLocks noChangeArrowheads="1"/>
          </p:cNvSpPr>
          <p:nvPr/>
        </p:nvSpPr>
        <p:spPr bwMode="auto">
          <a:xfrm>
            <a:off x="2268538" y="4081463"/>
            <a:ext cx="1577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B (x2,y2)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993775" y="5691188"/>
            <a:ext cx="1577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A (x1,y1)</a:t>
            </a:r>
            <a:endParaRPr lang="ru-RU" sz="1800" b="1">
              <a:solidFill>
                <a:srgbClr val="F93749"/>
              </a:solidFill>
            </a:endParaRPr>
          </a:p>
        </p:txBody>
      </p:sp>
      <p:sp>
        <p:nvSpPr>
          <p:cNvPr id="80917" name="Oval 21"/>
          <p:cNvSpPr>
            <a:spLocks noChangeArrowheads="1"/>
          </p:cNvSpPr>
          <p:nvPr/>
        </p:nvSpPr>
        <p:spPr bwMode="auto">
          <a:xfrm>
            <a:off x="1292225" y="4716463"/>
            <a:ext cx="88900" cy="889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1006475" y="4356100"/>
            <a:ext cx="1577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93749"/>
                </a:solidFill>
              </a:rPr>
              <a:t>  </a:t>
            </a:r>
            <a:r>
              <a:rPr lang="en-US" sz="1800" b="1">
                <a:solidFill>
                  <a:schemeClr val="hlink"/>
                </a:solidFill>
              </a:rPr>
              <a:t>A (x,y)</a:t>
            </a:r>
            <a:endParaRPr lang="ru-RU" sz="18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0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0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0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 animBg="1"/>
      <p:bldP spid="80904" grpId="0" animBg="1"/>
      <p:bldP spid="80905" grpId="0" animBg="1"/>
      <p:bldP spid="80906" grpId="0" animBg="1"/>
      <p:bldP spid="80909" grpId="0"/>
      <p:bldP spid="80910" grpId="0"/>
      <p:bldP spid="80911" grpId="0"/>
      <p:bldP spid="80912" grpId="0"/>
      <p:bldP spid="80914" grpId="0" animBg="1"/>
      <p:bldP spid="80915" grpId="0"/>
      <p:bldP spid="80916" grpId="0"/>
      <p:bldP spid="80917" grpId="0" animBg="1"/>
      <p:bldP spid="809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55650" y="900113"/>
            <a:ext cx="7054850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Информация о векторном изображении кодируется как обычная буквенно-цифровая и обрабатывается специальными программами.</a:t>
            </a:r>
          </a:p>
          <a:p>
            <a:r>
              <a:rPr lang="ru-RU" sz="2400"/>
              <a:t>Очень популярны такие программы, как </a:t>
            </a:r>
            <a:r>
              <a:rPr lang="ru-RU" sz="2400" b="1"/>
              <a:t>CorelDRAW, Adobe Illustrator, Macromedia FreeHand.</a:t>
            </a:r>
          </a:p>
          <a:p>
            <a:pPr>
              <a:spcBef>
                <a:spcPct val="50000"/>
              </a:spcBef>
            </a:pPr>
            <a:endParaRPr lang="ru-RU" sz="2400" b="1"/>
          </a:p>
        </p:txBody>
      </p:sp>
      <p:pic>
        <p:nvPicPr>
          <p:cNvPr id="81926" name="Picture 6" descr="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9350" y="3298825"/>
            <a:ext cx="6045200" cy="3179763"/>
          </a:xfrm>
          <a:prstGeom prst="rect">
            <a:avLst/>
          </a:prstGeom>
          <a:solidFill>
            <a:schemeClr val="accen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2332037" cy="3355975"/>
          </a:xfrm>
          <a:prstGeom prst="rect">
            <a:avLst/>
          </a:prstGeom>
          <a:noFill/>
        </p:spPr>
      </p:pic>
      <p:pic>
        <p:nvPicPr>
          <p:cNvPr id="3" name="Picture 6" descr="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143248"/>
            <a:ext cx="931862" cy="13414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14744" y="642918"/>
            <a:ext cx="4572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/>
              <a:t>При увеличении </a:t>
            </a:r>
            <a:r>
              <a:rPr lang="ru-RU" sz="2400" b="1" dirty="0" smtClean="0">
                <a:solidFill>
                  <a:srgbClr val="FF0000"/>
                </a:solidFill>
              </a:rPr>
              <a:t>векторных рисунков</a:t>
            </a:r>
            <a:r>
              <a:rPr lang="ru-RU" sz="2400" b="1" dirty="0" smtClean="0"/>
              <a:t> они </a:t>
            </a:r>
            <a:r>
              <a:rPr lang="ru-RU" sz="2400" b="1" u="sng" dirty="0" smtClean="0"/>
              <a:t>не искажаются</a:t>
            </a:r>
            <a:r>
              <a:rPr lang="ru-RU" sz="2400" b="1" dirty="0" smtClean="0"/>
              <a:t> и не распадаются на точки – в этом преимущество векторной графики перед растровой. 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/>
              <a:t>Используя возможности векторных редакторов делают коллажи, вырезая элементы из фотографий и открыток.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4786322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Векторное изображение имеет меньший объем, </a:t>
            </a:r>
          </a:p>
          <a:p>
            <a:r>
              <a:rPr lang="ru-RU" sz="2400" b="1" dirty="0" smtClean="0"/>
              <a:t>чем растровое.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259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2011-12-06T13:41:05Z</dcterms:created>
  <dcterms:modified xsi:type="dcterms:W3CDTF">2001-12-31T21:04:21Z</dcterms:modified>
</cp:coreProperties>
</file>